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embeddedFontLst>
    <p:embeddedFont>
      <p:font typeface="Century Gothic" panose="020B050202020202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j8e7eMFPTO3TN+BWXh2USyU1jy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63" d="100"/>
          <a:sy n="163" d="100"/>
        </p:scale>
        <p:origin x="12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2" name="Google Shape;2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5" name="Google Shape;34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8" name="Google Shape;35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4" name="Google Shape;36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4" name="Google Shape;37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4" name="Google Shape;38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8" name="Google Shape;2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6" name="Google Shape;2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7" name="Google Shape;28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8" name="Google Shape;29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8" name="Google Shape;30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8" name="Google Shape;31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7" name="Google Shape;32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6" name="Google Shape;3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de título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2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4" name="Google Shape;24;p2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8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8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8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1" name="Google Shape;31;p28"/>
          <p:cNvSpPr txBox="1"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8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cap="none">
                <a:solidFill>
                  <a:schemeClr val="accent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28"/>
          <p:cNvSpPr txBox="1">
            <a:spLocks noGrp="1"/>
          </p:cNvSpPr>
          <p:nvPr>
            <p:ph type="dt" idx="10"/>
          </p:nvPr>
        </p:nvSpPr>
        <p:spPr>
          <a:xfrm rot="5400000">
            <a:off x="10089390" y="1792223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8"/>
          <p:cNvSpPr txBox="1">
            <a:spLocks noGrp="1"/>
          </p:cNvSpPr>
          <p:nvPr>
            <p:ph type="ftr" idx="11"/>
          </p:nvPr>
        </p:nvSpPr>
        <p:spPr>
          <a:xfrm rot="5400000">
            <a:off x="8959592" y="3226820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8"/>
          <p:cNvSpPr txBox="1">
            <a:spLocks noGrp="1"/>
          </p:cNvSpPr>
          <p:nvPr>
            <p:ph type="sldNum" idx="12"/>
          </p:nvPr>
        </p:nvSpPr>
        <p:spPr>
          <a:xfrm>
            <a:off x="10351008" y="292608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panorámica con descripción">
  <p:cSld name="Imagen panorámica con descripción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3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7" name="Google Shape;127;p3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7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7"/>
            <p:cNvSpPr/>
            <p:nvPr/>
          </p:nvSpPr>
          <p:spPr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7"/>
            <p:cNvSpPr/>
            <p:nvPr/>
          </p:nvSpPr>
          <p:spPr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l" t="t" r="r" b="b"/>
              <a:pathLst>
                <a:path w="7104" h="2856" extrusionOk="0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35" name="Google Shape;135;p37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36" name="Google Shape;136;p37"/>
          <p:cNvSpPr txBox="1"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7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38" name="Google Shape;138;p37"/>
          <p:cNvSpPr txBox="1">
            <a:spLocks noGrp="1"/>
          </p:cNvSpPr>
          <p:nvPr>
            <p:ph type="body" idx="1"/>
          </p:nvPr>
        </p:nvSpPr>
        <p:spPr>
          <a:xfrm>
            <a:off x="1154956" y="553666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39" name="Google Shape;139;p37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7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3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y descripción">
  <p:cSld name="Título y descripción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3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45" name="Google Shape;145;p3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8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8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8"/>
            <p:cNvSpPr/>
            <p:nvPr/>
          </p:nvSpPr>
          <p:spPr>
            <a:xfrm rot="-589932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8"/>
            <p:cNvSpPr/>
            <p:nvPr/>
          </p:nvSpPr>
          <p:spPr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 extrusionOk="0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53" name="Google Shape;153;p38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54" name="Google Shape;154;p38"/>
          <p:cNvSpPr txBox="1"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8"/>
          <p:cNvSpPr txBox="1">
            <a:spLocks noGrp="1"/>
          </p:cNvSpPr>
          <p:nvPr>
            <p:ph type="body" idx="1"/>
          </p:nvPr>
        </p:nvSpPr>
        <p:spPr>
          <a:xfrm>
            <a:off x="1154954" y="3543300"/>
            <a:ext cx="8825659" cy="24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56" name="Google Shape;156;p38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8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ita con descripción">
  <p:cSld name="Cita con descripción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3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62" name="Google Shape;162;p3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9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9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9"/>
            <p:cNvSpPr/>
            <p:nvPr/>
          </p:nvSpPr>
          <p:spPr>
            <a:xfrm rot="-589932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9"/>
            <p:cNvSpPr/>
            <p:nvPr/>
          </p:nvSpPr>
          <p:spPr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70" name="Google Shape;170;p39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71" name="Google Shape;171;p39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6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  <p:sp>
        <p:nvSpPr>
          <p:cNvPr id="172" name="Google Shape;172;p39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96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73" name="Google Shape;173;p39"/>
          <p:cNvSpPr txBox="1"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9"/>
          <p:cNvSpPr txBox="1">
            <a:spLocks noGrp="1"/>
          </p:cNvSpPr>
          <p:nvPr>
            <p:ph type="body" idx="1"/>
          </p:nvPr>
        </p:nvSpPr>
        <p:spPr>
          <a:xfrm>
            <a:off x="1945945" y="3678766"/>
            <a:ext cx="7725772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 b="0" i="0" cap="small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75" name="Google Shape;175;p39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76" name="Google Shape;176;p39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39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3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arjeta de nombre">
  <p:cSld name="Tarjeta de nombre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40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82" name="Google Shape;182;p4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0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0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0"/>
            <p:cNvSpPr/>
            <p:nvPr/>
          </p:nvSpPr>
          <p:spPr>
            <a:xfrm rot="-589932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0"/>
            <p:cNvSpPr/>
            <p:nvPr/>
          </p:nvSpPr>
          <p:spPr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90" name="Google Shape;190;p40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91" name="Google Shape;191;p40"/>
          <p:cNvSpPr txBox="1"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40"/>
          <p:cNvSpPr txBox="1"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40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40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4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4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a 3">
  <p:cSld name="Columna 3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1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41"/>
          <p:cNvSpPr txBox="1"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00" name="Google Shape;200;p41"/>
          <p:cNvSpPr txBox="1">
            <a:spLocks noGrp="1"/>
          </p:cNvSpPr>
          <p:nvPr>
            <p:ph type="body" idx="2"/>
          </p:nvPr>
        </p:nvSpPr>
        <p:spPr>
          <a:xfrm>
            <a:off x="1154954" y="3193561"/>
            <a:ext cx="3129168" cy="283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01" name="Google Shape;201;p41"/>
          <p:cNvSpPr txBox="1">
            <a:spLocks noGrp="1"/>
          </p:cNvSpPr>
          <p:nvPr>
            <p:ph type="body" idx="3"/>
          </p:nvPr>
        </p:nvSpPr>
        <p:spPr>
          <a:xfrm>
            <a:off x="4512721" y="2603502"/>
            <a:ext cx="314538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02" name="Google Shape;202;p41"/>
          <p:cNvSpPr txBox="1">
            <a:spLocks noGrp="1"/>
          </p:cNvSpPr>
          <p:nvPr>
            <p:ph type="body" idx="4"/>
          </p:nvPr>
        </p:nvSpPr>
        <p:spPr>
          <a:xfrm>
            <a:off x="4512721" y="3193561"/>
            <a:ext cx="3145380" cy="2833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03" name="Google Shape;203;p41"/>
          <p:cNvSpPr txBox="1">
            <a:spLocks noGrp="1"/>
          </p:cNvSpPr>
          <p:nvPr>
            <p:ph type="body" idx="5"/>
          </p:nvPr>
        </p:nvSpPr>
        <p:spPr>
          <a:xfrm>
            <a:off x="7886700" y="2617299"/>
            <a:ext cx="3161029" cy="576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04" name="Google Shape;204;p41"/>
          <p:cNvSpPr txBox="1">
            <a:spLocks noGrp="1"/>
          </p:cNvSpPr>
          <p:nvPr>
            <p:ph type="body" idx="6"/>
          </p:nvPr>
        </p:nvSpPr>
        <p:spPr>
          <a:xfrm>
            <a:off x="7886700" y="3193561"/>
            <a:ext cx="3164719" cy="2833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205" name="Google Shape;205;p41"/>
          <p:cNvCxnSpPr/>
          <p:nvPr/>
        </p:nvCxnSpPr>
        <p:spPr>
          <a:xfrm>
            <a:off x="4403971" y="2569633"/>
            <a:ext cx="0" cy="3492499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784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6" name="Google Shape;206;p41"/>
          <p:cNvCxnSpPr/>
          <p:nvPr/>
        </p:nvCxnSpPr>
        <p:spPr>
          <a:xfrm>
            <a:off x="7772401" y="2569633"/>
            <a:ext cx="0" cy="3492499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784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7" name="Google Shape;207;p41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41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4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a de imagen 3">
  <p:cSld name="Columna de imagen 3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2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42"/>
          <p:cNvSpPr txBox="1"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13" name="Google Shape;213;p42"/>
          <p:cNvSpPr>
            <a:spLocks noGrp="1"/>
          </p:cNvSpPr>
          <p:nvPr>
            <p:ph type="pic" idx="2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214" name="Google Shape;214;p42"/>
          <p:cNvSpPr txBox="1">
            <a:spLocks noGrp="1"/>
          </p:cNvSpPr>
          <p:nvPr>
            <p:ph type="body" idx="3"/>
          </p:nvPr>
        </p:nvSpPr>
        <p:spPr>
          <a:xfrm>
            <a:off x="1154953" y="5109107"/>
            <a:ext cx="3050437" cy="91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15" name="Google Shape;215;p42"/>
          <p:cNvSpPr txBox="1">
            <a:spLocks noGrp="1"/>
          </p:cNvSpPr>
          <p:nvPr>
            <p:ph type="body" idx="4"/>
          </p:nvPr>
        </p:nvSpPr>
        <p:spPr>
          <a:xfrm>
            <a:off x="4572537" y="4532846"/>
            <a:ext cx="3046766" cy="651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16" name="Google Shape;216;p42"/>
          <p:cNvSpPr>
            <a:spLocks noGrp="1"/>
          </p:cNvSpPr>
          <p:nvPr>
            <p:ph type="pic" idx="5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217" name="Google Shape;217;p42"/>
          <p:cNvSpPr txBox="1">
            <a:spLocks noGrp="1"/>
          </p:cNvSpPr>
          <p:nvPr>
            <p:ph type="body" idx="6"/>
          </p:nvPr>
        </p:nvSpPr>
        <p:spPr>
          <a:xfrm>
            <a:off x="4568865" y="5184002"/>
            <a:ext cx="3050438" cy="843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18" name="Google Shape;218;p42"/>
          <p:cNvSpPr txBox="1">
            <a:spLocks noGrp="1"/>
          </p:cNvSpPr>
          <p:nvPr>
            <p:ph type="body" idx="7"/>
          </p:nvPr>
        </p:nvSpPr>
        <p:spPr>
          <a:xfrm>
            <a:off x="7983434" y="4532847"/>
            <a:ext cx="3050438" cy="65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19" name="Google Shape;219;p42"/>
          <p:cNvSpPr>
            <a:spLocks noGrp="1"/>
          </p:cNvSpPr>
          <p:nvPr>
            <p:ph type="pic" idx="8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220" name="Google Shape;220;p42"/>
          <p:cNvSpPr txBox="1">
            <a:spLocks noGrp="1"/>
          </p:cNvSpPr>
          <p:nvPr>
            <p:ph type="body" idx="9"/>
          </p:nvPr>
        </p:nvSpPr>
        <p:spPr>
          <a:xfrm>
            <a:off x="7983434" y="5184001"/>
            <a:ext cx="3050437" cy="843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221" name="Google Shape;221;p42"/>
          <p:cNvCxnSpPr/>
          <p:nvPr/>
        </p:nvCxnSpPr>
        <p:spPr>
          <a:xfrm>
            <a:off x="4388153" y="2603500"/>
            <a:ext cx="0" cy="3517594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2" name="Google Shape;222;p42"/>
          <p:cNvCxnSpPr/>
          <p:nvPr/>
        </p:nvCxnSpPr>
        <p:spPr>
          <a:xfrm>
            <a:off x="7801905" y="2603500"/>
            <a:ext cx="0" cy="34925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3" name="Google Shape;223;p42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42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4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3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43"/>
          <p:cNvSpPr txBox="1">
            <a:spLocks noGrp="1"/>
          </p:cNvSpPr>
          <p:nvPr>
            <p:ph type="body" idx="1"/>
          </p:nvPr>
        </p:nvSpPr>
        <p:spPr>
          <a:xfrm rot="5400000">
            <a:off x="3827511" y="-69056"/>
            <a:ext cx="3416300" cy="876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29" name="Google Shape;229;p43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43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4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vertical y texto" type="vertTitleAndTx">
  <p:cSld name="VERTICAL_TITLE_AND_VERTICAL_TEXT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44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34" name="Google Shape;234;p4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4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4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4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4"/>
            <p:cNvSpPr/>
            <p:nvPr/>
          </p:nvSpPr>
          <p:spPr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4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4"/>
            <p:cNvSpPr/>
            <p:nvPr/>
          </p:nvSpPr>
          <p:spPr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43" name="Google Shape;243;p44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44" name="Google Shape;244;p44"/>
          <p:cNvSpPr txBox="1">
            <a:spLocks noGrp="1"/>
          </p:cNvSpPr>
          <p:nvPr>
            <p:ph type="title"/>
          </p:nvPr>
        </p:nvSpPr>
        <p:spPr>
          <a:xfrm rot="5400000">
            <a:off x="6909428" y="2945796"/>
            <a:ext cx="4748589" cy="1413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44"/>
          <p:cNvSpPr txBox="1">
            <a:spLocks noGrp="1"/>
          </p:cNvSpPr>
          <p:nvPr>
            <p:ph type="body" idx="1"/>
          </p:nvPr>
        </p:nvSpPr>
        <p:spPr>
          <a:xfrm rot="5400000">
            <a:off x="1904432" y="528990"/>
            <a:ext cx="4748590" cy="6247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46" name="Google Shape;246;p44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44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4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4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9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9"/>
          <p:cNvSpPr txBox="1"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0" name="Google Shape;40;p29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9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cabezado de sección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0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45" name="Google Shape;45;p3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0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0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0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0"/>
            <p:cNvSpPr/>
            <p:nvPr/>
          </p:nvSpPr>
          <p:spPr>
            <a:xfrm rot="-5677511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0"/>
            <p:cNvSpPr/>
            <p:nvPr/>
          </p:nvSpPr>
          <p:spPr>
            <a:xfrm rot="-54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54" name="Google Shape;54;p30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55" name="Google Shape;55;p30"/>
          <p:cNvSpPr txBox="1"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0"/>
          <p:cNvSpPr txBox="1"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0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0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1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1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4825158" cy="341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4" name="Google Shape;64;p31"/>
          <p:cNvSpPr txBox="1">
            <a:spLocks noGrp="1"/>
          </p:cNvSpPr>
          <p:nvPr>
            <p:ph type="body" idx="2"/>
          </p:nvPr>
        </p:nvSpPr>
        <p:spPr>
          <a:xfrm>
            <a:off x="6208712" y="2603500"/>
            <a:ext cx="4825159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5" name="Google Shape;65;p31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1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2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2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body" idx="2"/>
          </p:nvPr>
        </p:nvSpPr>
        <p:spPr>
          <a:xfrm>
            <a:off x="1154954" y="3179762"/>
            <a:ext cx="4825158" cy="2840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body" idx="3"/>
          </p:nvPr>
        </p:nvSpPr>
        <p:spPr>
          <a:xfrm>
            <a:off x="6208712" y="2603500"/>
            <a:ext cx="482515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73" name="Google Shape;73;p32"/>
          <p:cNvSpPr txBox="1">
            <a:spLocks noGrp="1"/>
          </p:cNvSpPr>
          <p:nvPr>
            <p:ph type="body" idx="4"/>
          </p:nvPr>
        </p:nvSpPr>
        <p:spPr>
          <a:xfrm>
            <a:off x="6208710" y="3179762"/>
            <a:ext cx="4825159" cy="2840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4" name="Google Shape;74;p32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2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3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3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3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 blanco" type="blank">
  <p:cSld name="BLANK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4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4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3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ido con título" type="objTx">
  <p:cSld name="OBJECT_WITH_CAPTION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3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9" name="Google Shape;89;p3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5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5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5"/>
            <p:cNvSpPr/>
            <p:nvPr/>
          </p:nvSpPr>
          <p:spPr>
            <a:xfrm rot="-5677511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5"/>
            <p:cNvSpPr/>
            <p:nvPr/>
          </p:nvSpPr>
          <p:spPr>
            <a:xfrm rot="-54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98" name="Google Shape;98;p35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99" name="Google Shape;99;p35"/>
          <p:cNvSpPr txBox="1"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5"/>
          <p:cNvSpPr txBox="1">
            <a:spLocks noGrp="1"/>
          </p:cNvSpPr>
          <p:nvPr>
            <p:ph type="body" idx="1"/>
          </p:nvPr>
        </p:nvSpPr>
        <p:spPr>
          <a:xfrm>
            <a:off x="5781146" y="1447800"/>
            <a:ext cx="5190065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01" name="Google Shape;101;p35"/>
          <p:cNvSpPr txBox="1">
            <a:spLocks noGrp="1"/>
          </p:cNvSpPr>
          <p:nvPr>
            <p:ph type="body" idx="2"/>
          </p:nvPr>
        </p:nvSpPr>
        <p:spPr>
          <a:xfrm>
            <a:off x="1154955" y="2895600"/>
            <a:ext cx="2793158" cy="3129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02" name="Google Shape;102;p35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5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n con título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3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8" name="Google Shape;108;p3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6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6"/>
            <p:cNvSpPr/>
            <p:nvPr/>
          </p:nvSpPr>
          <p:spPr>
            <a:xfrm rot="-54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16" name="Google Shape;116;p36"/>
            <p:cNvSpPr/>
            <p:nvPr/>
          </p:nvSpPr>
          <p:spPr>
            <a:xfrm rot="-5677511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6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18" name="Google Shape;118;p36"/>
          <p:cNvSpPr txBox="1"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6"/>
          <p:cNvSpPr>
            <a:spLocks noGrp="1"/>
          </p:cNvSpPr>
          <p:nvPr>
            <p:ph type="pic" idx="2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20" name="Google Shape;120;p36"/>
          <p:cNvSpPr txBox="1">
            <a:spLocks noGrp="1"/>
          </p:cNvSpPr>
          <p:nvPr>
            <p:ph type="body" idx="1"/>
          </p:nvPr>
        </p:nvSpPr>
        <p:spPr>
          <a:xfrm>
            <a:off x="1154955" y="3657600"/>
            <a:ext cx="3859212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1" name="Google Shape;121;p36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36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3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2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7" name="Google Shape;7;p2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1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27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2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2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7"/>
            <p:cNvSpPr/>
            <p:nvPr/>
          </p:nvSpPr>
          <p:spPr>
            <a:xfrm rot="-589932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7"/>
            <p:cNvSpPr/>
            <p:nvPr/>
          </p:nvSpPr>
          <p:spPr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l" t="t" r="r" b="b"/>
              <a:pathLst>
                <a:path w="7104" h="2856" extrusionOk="0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5" name="Google Shape;15;p27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6" name="Google Shape;16;p27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7"/>
          <p:cNvSpPr txBox="1"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Google Shape;18;p27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" name="Google Shape;19;p27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" name="Google Shape;20;p2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slow">
    <p:wip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1" descr="EscuelaIT Duoc UC - Escuela de Informática y Telecomunicaciones Duoc UC - Duoc  UC | LinkedI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0877" y="265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"/>
          <p:cNvSpPr txBox="1"/>
          <p:nvPr/>
        </p:nvSpPr>
        <p:spPr>
          <a:xfrm>
            <a:off x="1" y="2707792"/>
            <a:ext cx="121920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-CL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RendiBus</a:t>
            </a:r>
            <a:r>
              <a:rPr lang="es-C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s-C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PRESENTACIÓN FINAL CAPSTONE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10" descr="EscuelaIT Duoc UC - Escuela de Informática y Telecomunicaciones Duoc UC - Duoc  UC | LinkedI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10"/>
          <p:cNvSpPr txBox="1"/>
          <p:nvPr/>
        </p:nvSpPr>
        <p:spPr>
          <a:xfrm>
            <a:off x="436588" y="415566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CL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-CL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RendiBus</a:t>
            </a:r>
            <a:r>
              <a:rPr lang="es-CL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9" name="Google Shape;349;p10"/>
          <p:cNvSpPr txBox="1"/>
          <p:nvPr/>
        </p:nvSpPr>
        <p:spPr>
          <a:xfrm>
            <a:off x="0" y="1178680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Tecnologías utilizadas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50" name="Google Shape;350;p10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w="15875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1" name="Google Shape;351;p10"/>
          <p:cNvSpPr txBox="1"/>
          <p:nvPr/>
        </p:nvSpPr>
        <p:spPr>
          <a:xfrm>
            <a:off x="875625" y="2655792"/>
            <a:ext cx="2951960" cy="2391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Aft>
                <a:spcPts val="0"/>
              </a:spcAft>
              <a:buNone/>
            </a:pPr>
            <a:r>
              <a:rPr lang="es-CL" sz="1700" b="1" dirty="0">
                <a:solidFill>
                  <a:schemeClr val="dk1"/>
                </a:solidFill>
              </a:rPr>
              <a:t>Backend</a:t>
            </a:r>
            <a:endParaRPr sz="1700" b="1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s-CL" sz="1100" b="1" dirty="0">
                <a:solidFill>
                  <a:schemeClr val="lt1"/>
                </a:solidFill>
              </a:rPr>
              <a:t>Django REST Framework</a:t>
            </a:r>
            <a:r>
              <a:rPr lang="es-CL" sz="1100" dirty="0">
                <a:solidFill>
                  <a:schemeClr val="lt1"/>
                </a:solidFill>
              </a:rPr>
              <a:t> - Para desarrollo de API REST</a:t>
            </a:r>
            <a:endParaRPr sz="1100" dirty="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s-CL" sz="1100" b="1" dirty="0">
                <a:solidFill>
                  <a:schemeClr val="lt1"/>
                </a:solidFill>
              </a:rPr>
              <a:t>Python</a:t>
            </a:r>
            <a:r>
              <a:rPr lang="es-CL" sz="1100" dirty="0">
                <a:solidFill>
                  <a:schemeClr val="lt1"/>
                </a:solidFill>
              </a:rPr>
              <a:t> - Lenguaje de programación para el </a:t>
            </a:r>
            <a:r>
              <a:rPr lang="es-CL" sz="1100" dirty="0" err="1">
                <a:solidFill>
                  <a:schemeClr val="lt1"/>
                </a:solidFill>
              </a:rPr>
              <a:t>backend</a:t>
            </a:r>
            <a:endParaRPr sz="1100" dirty="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s-CL" sz="1100" b="1" dirty="0">
                <a:solidFill>
                  <a:schemeClr val="lt1"/>
                </a:solidFill>
              </a:rPr>
              <a:t>Base de datos relacional</a:t>
            </a:r>
            <a:r>
              <a:rPr lang="es-CL" sz="1100" dirty="0">
                <a:solidFill>
                  <a:schemeClr val="lt1"/>
                </a:solidFill>
              </a:rPr>
              <a:t> (no se especifica cuál exactamente en los </a:t>
            </a:r>
            <a:r>
              <a:rPr lang="es-CL" sz="1100" dirty="0" err="1">
                <a:solidFill>
                  <a:schemeClr val="lt1"/>
                </a:solidFill>
              </a:rPr>
              <a:t>docs</a:t>
            </a:r>
            <a:r>
              <a:rPr lang="es-CL" sz="1100" dirty="0">
                <a:solidFill>
                  <a:schemeClr val="lt1"/>
                </a:solidFill>
              </a:rPr>
              <a:t>, pero se menciona SQL)</a:t>
            </a:r>
            <a:endParaRPr sz="1100" dirty="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s-CL" sz="1100" b="1" dirty="0" err="1">
                <a:solidFill>
                  <a:schemeClr val="lt1"/>
                </a:solidFill>
              </a:rPr>
              <a:t>Postman</a:t>
            </a:r>
            <a:r>
              <a:rPr lang="es-CL" sz="1100" dirty="0">
                <a:solidFill>
                  <a:schemeClr val="lt1"/>
                </a:solidFill>
              </a:rPr>
              <a:t> - Para pruebas y </a:t>
            </a:r>
            <a:r>
              <a:rPr lang="es-CL" sz="1100" dirty="0" err="1">
                <a:solidFill>
                  <a:schemeClr val="lt1"/>
                </a:solidFill>
              </a:rPr>
              <a:t>testing</a:t>
            </a:r>
            <a:r>
              <a:rPr lang="es-CL" sz="1100" dirty="0">
                <a:solidFill>
                  <a:schemeClr val="lt1"/>
                </a:solidFill>
              </a:rPr>
              <a:t> de </a:t>
            </a:r>
            <a:r>
              <a:rPr lang="es-CL" sz="1100" dirty="0" err="1">
                <a:solidFill>
                  <a:schemeClr val="lt1"/>
                </a:solidFill>
              </a:rPr>
              <a:t>APIs</a:t>
            </a:r>
            <a:endParaRPr sz="1100" dirty="0">
              <a:solidFill>
                <a:schemeClr val="lt1"/>
              </a:solidFill>
            </a:endParaRPr>
          </a:p>
        </p:txBody>
      </p:sp>
      <p:sp>
        <p:nvSpPr>
          <p:cNvPr id="352" name="Google Shape;352;p10"/>
          <p:cNvSpPr txBox="1"/>
          <p:nvPr/>
        </p:nvSpPr>
        <p:spPr>
          <a:xfrm>
            <a:off x="4469155" y="1825175"/>
            <a:ext cx="3000000" cy="1807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Aft>
                <a:spcPts val="0"/>
              </a:spcAft>
              <a:buNone/>
            </a:pPr>
            <a:r>
              <a:rPr lang="es-CL" sz="1700" b="1" dirty="0">
                <a:solidFill>
                  <a:schemeClr val="dk1"/>
                </a:solidFill>
              </a:rPr>
              <a:t>Frontend</a:t>
            </a:r>
            <a:endParaRPr sz="1700" b="1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s-CL" sz="1100" b="1" dirty="0">
                <a:solidFill>
                  <a:schemeClr val="lt1"/>
                </a:solidFill>
              </a:rPr>
              <a:t>HTML</a:t>
            </a:r>
            <a:r>
              <a:rPr lang="es-CL" sz="1100" dirty="0">
                <a:solidFill>
                  <a:schemeClr val="lt1"/>
                </a:solidFill>
              </a:rPr>
              <a:t> - Estructura de las páginas</a:t>
            </a:r>
            <a:endParaRPr sz="1100" dirty="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s-CL" sz="1100" b="1" dirty="0">
                <a:solidFill>
                  <a:schemeClr val="lt1"/>
                </a:solidFill>
              </a:rPr>
              <a:t>JavaScript</a:t>
            </a:r>
            <a:r>
              <a:rPr lang="es-CL" sz="1100" dirty="0">
                <a:solidFill>
                  <a:schemeClr val="lt1"/>
                </a:solidFill>
              </a:rPr>
              <a:t> - Funcionalidad del </a:t>
            </a:r>
            <a:r>
              <a:rPr lang="es-CL" sz="1100" dirty="0" err="1">
                <a:solidFill>
                  <a:schemeClr val="lt1"/>
                </a:solidFill>
              </a:rPr>
              <a:t>frontend</a:t>
            </a:r>
            <a:endParaRPr sz="1100" dirty="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s-CL" sz="1100" dirty="0">
                <a:solidFill>
                  <a:schemeClr val="lt1"/>
                </a:solidFill>
              </a:rPr>
              <a:t>Framework </a:t>
            </a:r>
            <a:r>
              <a:rPr lang="es-CL" sz="1100" dirty="0" err="1">
                <a:solidFill>
                  <a:schemeClr val="lt1"/>
                </a:solidFill>
              </a:rPr>
              <a:t>frontend</a:t>
            </a:r>
            <a:r>
              <a:rPr lang="es-CL" sz="1100" dirty="0">
                <a:solidFill>
                  <a:schemeClr val="lt1"/>
                </a:solidFill>
              </a:rPr>
              <a:t> </a:t>
            </a:r>
            <a:endParaRPr sz="1100" dirty="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s-CL" sz="1100" dirty="0">
                <a:solidFill>
                  <a:schemeClr val="lt1"/>
                </a:solidFill>
              </a:rPr>
              <a:t>Diseño </a:t>
            </a:r>
            <a:r>
              <a:rPr lang="es-CL" sz="1100" b="1" dirty="0">
                <a:solidFill>
                  <a:schemeClr val="lt1"/>
                </a:solidFill>
              </a:rPr>
              <a:t>responsivo/adaptable</a:t>
            </a:r>
            <a:r>
              <a:rPr lang="es-CL" sz="1100" dirty="0">
                <a:solidFill>
                  <a:schemeClr val="lt1"/>
                </a:solidFill>
              </a:rPr>
              <a:t> para múltiples dispositivos</a:t>
            </a:r>
            <a:endParaRPr sz="1100" dirty="0">
              <a:solidFill>
                <a:schemeClr val="lt1"/>
              </a:solidFill>
            </a:endParaRPr>
          </a:p>
        </p:txBody>
      </p:sp>
      <p:sp>
        <p:nvSpPr>
          <p:cNvPr id="353" name="Google Shape;353;p10"/>
          <p:cNvSpPr txBox="1"/>
          <p:nvPr/>
        </p:nvSpPr>
        <p:spPr>
          <a:xfrm>
            <a:off x="8110725" y="1825175"/>
            <a:ext cx="3000000" cy="1913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Aft>
                <a:spcPts val="0"/>
              </a:spcAft>
              <a:buNone/>
            </a:pPr>
            <a:r>
              <a:rPr lang="es-CL" sz="1700" b="1" dirty="0">
                <a:solidFill>
                  <a:schemeClr val="dk1"/>
                </a:solidFill>
              </a:rPr>
              <a:t>Inteligencia Artificial / Cloud</a:t>
            </a:r>
            <a:endParaRPr sz="1700" b="1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7F7F7"/>
              </a:buClr>
              <a:buSzPts val="1100"/>
              <a:buChar char="●"/>
            </a:pPr>
            <a:r>
              <a:rPr lang="es-CL" sz="1100" b="1" dirty="0">
                <a:solidFill>
                  <a:srgbClr val="F7F7F7"/>
                </a:solidFill>
              </a:rPr>
              <a:t>Azure Data </a:t>
            </a:r>
            <a:r>
              <a:rPr lang="es-CL" sz="1100" b="1" dirty="0" err="1">
                <a:solidFill>
                  <a:srgbClr val="F7F7F7"/>
                </a:solidFill>
              </a:rPr>
              <a:t>Form</a:t>
            </a:r>
            <a:r>
              <a:rPr lang="es-CL" sz="1100" b="1" dirty="0">
                <a:solidFill>
                  <a:srgbClr val="F7F7F7"/>
                </a:solidFill>
              </a:rPr>
              <a:t> </a:t>
            </a:r>
            <a:r>
              <a:rPr lang="es-CL" sz="1100" b="1" dirty="0" err="1">
                <a:solidFill>
                  <a:srgbClr val="F7F7F7"/>
                </a:solidFill>
              </a:rPr>
              <a:t>Recognizer</a:t>
            </a:r>
            <a:r>
              <a:rPr lang="es-CL" sz="1100" dirty="0">
                <a:solidFill>
                  <a:srgbClr val="F7F7F7"/>
                </a:solidFill>
              </a:rPr>
              <a:t> - Servicio de OCR en la nube de Microsoft Azure para procesamiento de imágenes y extracción de datos de planillas</a:t>
            </a:r>
            <a:endParaRPr sz="1100" dirty="0">
              <a:solidFill>
                <a:srgbClr val="F7F7F7"/>
              </a:solidFill>
            </a:endParaRPr>
          </a:p>
        </p:txBody>
      </p:sp>
      <p:sp>
        <p:nvSpPr>
          <p:cNvPr id="354" name="Google Shape;354;p10"/>
          <p:cNvSpPr txBox="1"/>
          <p:nvPr/>
        </p:nvSpPr>
        <p:spPr>
          <a:xfrm>
            <a:off x="8110725" y="3851489"/>
            <a:ext cx="3000000" cy="1028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Aft>
                <a:spcPts val="0"/>
              </a:spcAft>
              <a:buNone/>
            </a:pPr>
            <a:r>
              <a:rPr lang="es-CL" sz="1700" b="1" dirty="0">
                <a:solidFill>
                  <a:schemeClr val="dk1"/>
                </a:solidFill>
              </a:rPr>
              <a:t>Diseño y Prototipado</a:t>
            </a:r>
            <a:endParaRPr sz="1700" b="1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s-CL" sz="1100" b="1" dirty="0" err="1">
                <a:solidFill>
                  <a:schemeClr val="lt1"/>
                </a:solidFill>
              </a:rPr>
              <a:t>Figma</a:t>
            </a:r>
            <a:r>
              <a:rPr lang="es-CL" sz="1100" dirty="0">
                <a:solidFill>
                  <a:schemeClr val="lt1"/>
                </a:solidFill>
              </a:rPr>
              <a:t> - Para mockups y prototipos navegables de la interfaz</a:t>
            </a:r>
            <a:endParaRPr sz="1100" dirty="0">
              <a:solidFill>
                <a:schemeClr val="lt1"/>
              </a:solidFill>
            </a:endParaRPr>
          </a:p>
        </p:txBody>
      </p:sp>
      <p:sp>
        <p:nvSpPr>
          <p:cNvPr id="355" name="Google Shape;355;p10"/>
          <p:cNvSpPr txBox="1"/>
          <p:nvPr/>
        </p:nvSpPr>
        <p:spPr>
          <a:xfrm>
            <a:off x="4469155" y="3826083"/>
            <a:ext cx="3079766" cy="2108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Aft>
                <a:spcPts val="0"/>
              </a:spcAft>
              <a:buNone/>
            </a:pPr>
            <a:r>
              <a:rPr lang="es-CL" sz="1700" b="1" dirty="0">
                <a:solidFill>
                  <a:schemeClr val="dk1"/>
                </a:solidFill>
              </a:rPr>
              <a:t>Control de Versiones y Colaboración</a:t>
            </a:r>
            <a:endParaRPr sz="1700" b="1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7F7F7"/>
              </a:buClr>
              <a:buSzPts val="1100"/>
              <a:buChar char="●"/>
            </a:pPr>
            <a:r>
              <a:rPr lang="es-CL" sz="1100" b="1" dirty="0">
                <a:solidFill>
                  <a:srgbClr val="F7F7F7"/>
                </a:solidFill>
              </a:rPr>
              <a:t>GitHub</a:t>
            </a:r>
            <a:r>
              <a:rPr lang="es-CL" sz="1100" dirty="0">
                <a:solidFill>
                  <a:srgbClr val="F7F7F7"/>
                </a:solidFill>
              </a:rPr>
              <a:t> - Control de versiones y repositorio del código</a:t>
            </a:r>
            <a:endParaRPr sz="1100" dirty="0">
              <a:solidFill>
                <a:srgbClr val="F7F7F7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7F7F7"/>
              </a:buClr>
              <a:buSzPts val="1100"/>
              <a:buChar char="●"/>
            </a:pPr>
            <a:r>
              <a:rPr lang="es-CL" sz="1100" b="1" dirty="0">
                <a:solidFill>
                  <a:srgbClr val="F7F7F7"/>
                </a:solidFill>
              </a:rPr>
              <a:t>Jira</a:t>
            </a:r>
            <a:r>
              <a:rPr lang="es-CL" sz="1100" dirty="0">
                <a:solidFill>
                  <a:srgbClr val="F7F7F7"/>
                </a:solidFill>
              </a:rPr>
              <a:t> - Gestión de proyecto y seguimiento de tareas (Carta Gantt)</a:t>
            </a:r>
            <a:endParaRPr sz="1100" dirty="0">
              <a:solidFill>
                <a:srgbClr val="F7F7F7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7F7F7"/>
              </a:buClr>
              <a:buSzPts val="1100"/>
              <a:buChar char="●"/>
            </a:pPr>
            <a:r>
              <a:rPr lang="es-CL" sz="1100" b="1" dirty="0">
                <a:solidFill>
                  <a:srgbClr val="F7F7F7"/>
                </a:solidFill>
              </a:rPr>
              <a:t>Google Drive</a:t>
            </a:r>
            <a:r>
              <a:rPr lang="es-CL" sz="1100" dirty="0">
                <a:solidFill>
                  <a:srgbClr val="F7F7F7"/>
                </a:solidFill>
              </a:rPr>
              <a:t> - Documentación y respaldo de archivos</a:t>
            </a:r>
            <a:endParaRPr sz="1100" dirty="0">
              <a:solidFill>
                <a:srgbClr val="F7F7F7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11" descr="EscuelaIT Duoc UC - Escuela de Informática y Telecomunicaciones Duoc UC - Duoc  UC | LinkedI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11"/>
          <p:cNvSpPr txBox="1"/>
          <p:nvPr/>
        </p:nvSpPr>
        <p:spPr>
          <a:xfrm>
            <a:off x="1" y="2707792"/>
            <a:ext cx="121920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DEMOSTRACIÓN DEL RESULTADO DEL PROYECTO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400"/>
              <a:buFont typeface="Calibri"/>
              <a:buNone/>
            </a:pPr>
            <a:endParaRPr sz="24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12" descr="EscuelaIT Duoc UC - Escuela de Informática y Telecomunicaciones Duoc UC - Duoc  UC | LinkedI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12"/>
          <p:cNvSpPr txBox="1"/>
          <p:nvPr/>
        </p:nvSpPr>
        <p:spPr>
          <a:xfrm>
            <a:off x="625350" y="583475"/>
            <a:ext cx="50811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Resultados obtenidos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8" name="Google Shape;36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7388" y="1423276"/>
            <a:ext cx="3739976" cy="21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7400" y="3679475"/>
            <a:ext cx="3739976" cy="21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2200" y="1423274"/>
            <a:ext cx="3740024" cy="21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31711" y="3662837"/>
            <a:ext cx="3801001" cy="213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13" descr="EscuelaIT Duoc UC - Escuela de Informática y Telecomunicaciones Duoc UC - Duoc  UC | LinkedI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13"/>
          <p:cNvSpPr txBox="1"/>
          <p:nvPr/>
        </p:nvSpPr>
        <p:spPr>
          <a:xfrm>
            <a:off x="1" y="1360773"/>
            <a:ext cx="1219199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Obstáculos presentados durante el desarrollo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8" name="Google Shape;378;p13"/>
          <p:cNvSpPr txBox="1"/>
          <p:nvPr/>
        </p:nvSpPr>
        <p:spPr>
          <a:xfrm>
            <a:off x="2192275" y="2205050"/>
            <a:ext cx="3000000" cy="15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s-CL" sz="1300" b="1">
                <a:solidFill>
                  <a:schemeClr val="dk1"/>
                </a:solidFill>
              </a:rPr>
              <a:t>Coordinación de horarios entre los 3 integrantes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CL" sz="1100">
                <a:solidFill>
                  <a:schemeClr val="lt1"/>
                </a:solidFill>
              </a:rPr>
              <a:t>Dificultad para sincronizar reuniones y sesiones de trabajo colaborativo debido a compromisos laborales y académicos individuales.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79" name="Google Shape;379;p13"/>
          <p:cNvSpPr txBox="1"/>
          <p:nvPr/>
        </p:nvSpPr>
        <p:spPr>
          <a:xfrm>
            <a:off x="2281700" y="3988250"/>
            <a:ext cx="3000000" cy="15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s-CL" sz="1300" b="1">
                <a:solidFill>
                  <a:schemeClr val="dk1"/>
                </a:solidFill>
              </a:rPr>
              <a:t>Experiencia limitada con tecnologías cloud e IA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CL" sz="1100">
                <a:solidFill>
                  <a:schemeClr val="lt1"/>
                </a:solidFill>
              </a:rPr>
              <a:t>Curva de aprendizaje pronunciada al trabajar por primera vez con servicios de inteligencia artificial en nube, requiriendo investigación adicional.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80" name="Google Shape;380;p13"/>
          <p:cNvSpPr txBox="1"/>
          <p:nvPr/>
        </p:nvSpPr>
        <p:spPr>
          <a:xfrm>
            <a:off x="6889950" y="2205050"/>
            <a:ext cx="3000000" cy="17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s-CL" sz="1300" b="1" dirty="0">
                <a:solidFill>
                  <a:schemeClr val="dk1"/>
                </a:solidFill>
              </a:rPr>
              <a:t>Dependencias secuenciales entre módulos del sistema</a:t>
            </a:r>
            <a:endParaRPr sz="13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CL" sz="1100" dirty="0">
                <a:solidFill>
                  <a:schemeClr val="lt1"/>
                </a:solidFill>
              </a:rPr>
              <a:t>Tareas interdependientes impiden avance paralelo: </a:t>
            </a:r>
            <a:r>
              <a:rPr lang="es-CL" sz="1100" dirty="0" err="1">
                <a:solidFill>
                  <a:schemeClr val="lt1"/>
                </a:solidFill>
              </a:rPr>
              <a:t>frontend</a:t>
            </a:r>
            <a:r>
              <a:rPr lang="es-CL" sz="1100" dirty="0">
                <a:solidFill>
                  <a:schemeClr val="lt1"/>
                </a:solidFill>
              </a:rPr>
              <a:t> requiere </a:t>
            </a:r>
            <a:r>
              <a:rPr lang="es-CL" sz="1100" dirty="0" err="1">
                <a:solidFill>
                  <a:schemeClr val="lt1"/>
                </a:solidFill>
              </a:rPr>
              <a:t>backend</a:t>
            </a:r>
            <a:r>
              <a:rPr lang="es-CL" sz="1100" dirty="0">
                <a:solidFill>
                  <a:schemeClr val="lt1"/>
                </a:solidFill>
              </a:rPr>
              <a:t> funcional, integración OCR necesita API completa, generando esperas y tiempos muertos.</a:t>
            </a:r>
            <a:endParaRPr sz="1100" dirty="0">
              <a:solidFill>
                <a:schemeClr val="lt1"/>
              </a:solidFill>
            </a:endParaRPr>
          </a:p>
        </p:txBody>
      </p:sp>
      <p:sp>
        <p:nvSpPr>
          <p:cNvPr id="381" name="Google Shape;381;p13"/>
          <p:cNvSpPr txBox="1"/>
          <p:nvPr/>
        </p:nvSpPr>
        <p:spPr>
          <a:xfrm>
            <a:off x="6889950" y="4085600"/>
            <a:ext cx="3000000" cy="13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s-CL" sz="1300" b="1">
                <a:solidFill>
                  <a:schemeClr val="dk1"/>
                </a:solidFill>
              </a:rPr>
              <a:t>Falta de buffer de tiempo para contingencias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CL" sz="1100">
                <a:solidFill>
                  <a:schemeClr val="lt1"/>
                </a:solidFill>
              </a:rPr>
              <a:t>Cronograma ajustado sin márgenes de seguridad hace que cualquier retraso menor impacte todo el calendario del proyecto.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14" descr="EscuelaIT Duoc UC - Escuela de Informática y Telecomunicaciones Duoc UC - Duoc  UC | LinkedI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14"/>
          <p:cNvSpPr txBox="1"/>
          <p:nvPr/>
        </p:nvSpPr>
        <p:spPr>
          <a:xfrm>
            <a:off x="0" y="3044279"/>
            <a:ext cx="1219199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 DE LA COMISIÓN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2" descr="EscuelaIT Duoc UC - Escuela de Informática y Telecomunicaciones Duoc UC - Duoc  UC | LinkedI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1" name="Google Shape;261;p2"/>
          <p:cNvGrpSpPr/>
          <p:nvPr/>
        </p:nvGrpSpPr>
        <p:grpSpPr>
          <a:xfrm>
            <a:off x="3854326" y="1644032"/>
            <a:ext cx="7633494" cy="4350553"/>
            <a:chOff x="0" y="0"/>
            <a:chExt cx="7633494" cy="4350553"/>
          </a:xfrm>
        </p:grpSpPr>
        <p:sp>
          <p:nvSpPr>
            <p:cNvPr id="262" name="Google Shape;262;p2"/>
            <p:cNvSpPr/>
            <p:nvPr/>
          </p:nvSpPr>
          <p:spPr>
            <a:xfrm>
              <a:off x="0" y="0"/>
              <a:ext cx="7633494" cy="1359548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352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63" name="Google Shape;263;p2"/>
            <p:cNvSpPr txBox="1"/>
            <p:nvPr/>
          </p:nvSpPr>
          <p:spPr>
            <a:xfrm>
              <a:off x="1662653" y="0"/>
              <a:ext cx="5970840" cy="13595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s-CL" sz="22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David Cuevas S.</a:t>
              </a:r>
              <a:endParaRPr sz="2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marR="0" lvl="1" indent="-215900" algn="l" rtl="0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Char char="•"/>
              </a:pPr>
              <a:r>
                <a:rPr lang="es-CL" sz="1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Team Leader</a:t>
              </a:r>
              <a:endPara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marR="0" lvl="1" indent="-2159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Char char="•"/>
              </a:pPr>
              <a:r>
                <a:rPr lang="es-CL" sz="1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Arquitecto</a:t>
              </a:r>
              <a:endParaRPr sz="1200"/>
            </a:p>
            <a:p>
              <a:pPr marL="228600" marR="0" lvl="1" indent="-2159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Char char="•"/>
              </a:pPr>
              <a:r>
                <a:rPr lang="es-CL" sz="1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Analista de sistema</a:t>
              </a:r>
              <a:endPara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135954" y="135954"/>
              <a:ext cx="1526698" cy="1087638"/>
            </a:xfrm>
            <a:prstGeom prst="roundRect">
              <a:avLst>
                <a:gd name="adj" fmla="val 10000"/>
              </a:avLst>
            </a:prstGeom>
            <a:solidFill>
              <a:srgbClr val="C3D4EB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2352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0" y="1495502"/>
              <a:ext cx="7633494" cy="1359548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352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66" name="Google Shape;266;p2"/>
            <p:cNvSpPr txBox="1"/>
            <p:nvPr/>
          </p:nvSpPr>
          <p:spPr>
            <a:xfrm>
              <a:off x="1662653" y="1495502"/>
              <a:ext cx="5970840" cy="13595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s-CL" sz="2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José Quiroz G.</a:t>
              </a:r>
              <a:endPara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marR="0" lvl="1" indent="-215900" algn="l" rtl="0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Char char="•"/>
              </a:pPr>
              <a:r>
                <a:rPr lang="es-CL" sz="1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Diseñador UX-UI</a:t>
              </a:r>
              <a:endPara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marR="0" lvl="1" indent="-2159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Char char="•"/>
              </a:pPr>
              <a:r>
                <a:rPr lang="es-CL" sz="1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Desarrollador/Programar</a:t>
              </a:r>
              <a:endPara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135954" y="1631457"/>
              <a:ext cx="1526698" cy="1087638"/>
            </a:xfrm>
            <a:prstGeom prst="roundRect">
              <a:avLst>
                <a:gd name="adj" fmla="val 10000"/>
              </a:avLst>
            </a:prstGeom>
            <a:solidFill>
              <a:srgbClr val="C3D4EB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2352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0" y="2991005"/>
              <a:ext cx="7633494" cy="1359548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352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69" name="Google Shape;269;p2"/>
            <p:cNvSpPr txBox="1"/>
            <p:nvPr/>
          </p:nvSpPr>
          <p:spPr>
            <a:xfrm>
              <a:off x="1662652" y="2941033"/>
              <a:ext cx="5970840" cy="13595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s-CL" sz="2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Alexis Vidal M.</a:t>
              </a:r>
              <a:endPara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marR="0" lvl="1" indent="-215900" algn="l" rtl="0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Char char="•"/>
              </a:pPr>
              <a:r>
                <a:rPr lang="es-CL" sz="1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QA/Tester</a:t>
              </a:r>
              <a:endPara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marR="0" lvl="1" indent="-2159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Char char="•"/>
              </a:pPr>
              <a:r>
                <a:rPr lang="es-CL" sz="1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DBA</a:t>
              </a:r>
              <a:endParaRPr sz="1200"/>
            </a:p>
            <a:p>
              <a:pPr marL="228600" marR="0" lvl="1" indent="-2159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Char char="•"/>
              </a:pPr>
              <a:r>
                <a:rPr lang="es-CL" sz="1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DevOps</a:t>
              </a:r>
              <a:endPara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135954" y="3126960"/>
              <a:ext cx="1526698" cy="1087638"/>
            </a:xfrm>
            <a:prstGeom prst="roundRect">
              <a:avLst>
                <a:gd name="adj" fmla="val 10000"/>
              </a:avLst>
            </a:prstGeom>
            <a:solidFill>
              <a:srgbClr val="C3D4EB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2352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71" name="Google Shape;271;p2"/>
          <p:cNvSpPr txBox="1"/>
          <p:nvPr/>
        </p:nvSpPr>
        <p:spPr>
          <a:xfrm>
            <a:off x="431464" y="427296"/>
            <a:ext cx="36541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-CL"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RendiBus</a:t>
            </a:r>
            <a:r>
              <a:rPr lang="es-CL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800" b="1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2" name="Google Shape;272;p2"/>
          <p:cNvSpPr txBox="1"/>
          <p:nvPr/>
        </p:nvSpPr>
        <p:spPr>
          <a:xfrm>
            <a:off x="610421" y="2951966"/>
            <a:ext cx="2864773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s-CL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INTEGRANTES DEL PROYECTO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3" name="Google Shape;273;p2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w="15875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" descr="EscuelaIT Duoc UC - Escuela de Informática y Telecomunicaciones Duoc UC - Duoc  UC | LinkedI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"/>
          <p:cNvSpPr txBox="1"/>
          <p:nvPr/>
        </p:nvSpPr>
        <p:spPr>
          <a:xfrm>
            <a:off x="481313" y="41557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CL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-CL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RendiBus</a:t>
            </a:r>
            <a:r>
              <a:rPr lang="es-CL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0" name="Google Shape;280;p3"/>
          <p:cNvSpPr txBox="1"/>
          <p:nvPr/>
        </p:nvSpPr>
        <p:spPr>
          <a:xfrm>
            <a:off x="0" y="1130849"/>
            <a:ext cx="12192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s-CL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DESCRIPCIÓN DEL PROYECTO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1" name="Google Shape;281;p3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w="15875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2" name="Google Shape;282;p3"/>
          <p:cNvSpPr/>
          <p:nvPr/>
        </p:nvSpPr>
        <p:spPr>
          <a:xfrm>
            <a:off x="714909" y="2169769"/>
            <a:ext cx="4348705" cy="4092601"/>
          </a:xfrm>
          <a:prstGeom prst="roundRect">
            <a:avLst>
              <a:gd name="adj" fmla="val 10901"/>
            </a:avLst>
          </a:prstGeom>
          <a:solidFill>
            <a:srgbClr val="FAF1D5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s-CL" sz="28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Situación Actual</a:t>
            </a: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endParaRPr sz="1800" b="0" i="0" u="sng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empresa de transporte de buses interurbanos no tiene un sistema automatizado de registro de la recaudación de las tripulaciones de sus unidades siendo que ellos además ganan comisiones por producción. 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Esto no permite que las planillas de recaudación que son manuales, se ingresen de manera digitalizada, lo cual no es óptimo para el seguimiento de recaudación y reportería de la organización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-CL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"/>
          <p:cNvSpPr/>
          <p:nvPr/>
        </p:nvSpPr>
        <p:spPr>
          <a:xfrm>
            <a:off x="6990734" y="2169768"/>
            <a:ext cx="4423976" cy="4092601"/>
          </a:xfrm>
          <a:prstGeom prst="roundRect">
            <a:avLst>
              <a:gd name="adj" fmla="val 10901"/>
            </a:avLst>
          </a:prstGeom>
          <a:solidFill>
            <a:srgbClr val="FAF1D5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s-CL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Propuesta de solución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Como equipo se ideó el desarrollo y diseño de un software web responsivo, el cual cumple la función de digitalizar y gestionar automáticamente las planillas de recaudación entregadas por los tripulantes de cada unidad de transporte  a través de la utilización de técnicas de inteligencia artificial, de forma que podamos reconocer, registrar y procesar cada dato de manera rápida, reduciendo errores y optimizando errores.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"/>
          <p:cNvSpPr/>
          <p:nvPr/>
        </p:nvSpPr>
        <p:spPr>
          <a:xfrm>
            <a:off x="5456903" y="3736258"/>
            <a:ext cx="1140542" cy="75708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4" descr="EscuelaIT Duoc UC - Escuela de Informática y Telecomunicaciones Duoc UC - Duoc  UC | LinkedI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"/>
          <p:cNvSpPr txBox="1"/>
          <p:nvPr/>
        </p:nvSpPr>
        <p:spPr>
          <a:xfrm>
            <a:off x="455763" y="471203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CL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-CL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RendiBus</a:t>
            </a:r>
            <a:r>
              <a:rPr lang="es-CL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1" name="Google Shape;291;p4"/>
          <p:cNvSpPr txBox="1"/>
          <p:nvPr/>
        </p:nvSpPr>
        <p:spPr>
          <a:xfrm>
            <a:off x="-5" y="1049321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2" name="Google Shape;292;p4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w="15875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3" name="Google Shape;293;p4"/>
          <p:cNvSpPr txBox="1"/>
          <p:nvPr/>
        </p:nvSpPr>
        <p:spPr>
          <a:xfrm>
            <a:off x="-4" y="4029850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Objetivos Específicos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4"/>
          <p:cNvSpPr/>
          <p:nvPr/>
        </p:nvSpPr>
        <p:spPr>
          <a:xfrm>
            <a:off x="614514" y="1691182"/>
            <a:ext cx="10962967" cy="2343138"/>
          </a:xfrm>
          <a:prstGeom prst="roundRect">
            <a:avLst>
              <a:gd name="adj" fmla="val 16667"/>
            </a:avLst>
          </a:prstGeom>
          <a:solidFill>
            <a:srgbClr val="FAF1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presente proyecto consiste en el diseño y desarrollo de un software web responsivo, con acceso desde dispositivos móviles, para la empresa de transporte de buses interurbanos. Su función principal será la digitalización y gestión automática de las planillas de recaudación entregadas por los tripulantes de cada unidad de transporte. A través de técnicas de inteligencia artificial (IA), el sistema permitirá reconocer, registrar y procesar los datos de ingresos de manera rápida y segura, reduciendo errores humanos y optimizando tiempos de gestión.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plataforma incluirá un módulo de reportería, que entregará información personalizada tanto a la empresa como a los tripulantes. Para la organización, el sistema generará indicadores de ingresos, control de producción y estadísticas de desempeño; mientras que para los tripulantes permitirá visualizar su producción y calcular sus comisiones en tiempo real, lo que fomenta la transparencia y la motivación laboral.</a:t>
            </a:r>
            <a:endParaRPr/>
          </a:p>
        </p:txBody>
      </p:sp>
      <p:sp>
        <p:nvSpPr>
          <p:cNvPr id="295" name="Google Shape;295;p4"/>
          <p:cNvSpPr/>
          <p:nvPr/>
        </p:nvSpPr>
        <p:spPr>
          <a:xfrm>
            <a:off x="614514" y="4732407"/>
            <a:ext cx="10962967" cy="1575221"/>
          </a:xfrm>
          <a:prstGeom prst="roundRect">
            <a:avLst>
              <a:gd name="adj" fmla="val 16667"/>
            </a:avLst>
          </a:prstGeom>
          <a:solidFill>
            <a:srgbClr val="FAF1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CL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Diseñar e implementar un software web responsivo que procese planillas de recaudación de tripulantes.</a:t>
            </a:r>
            <a:endParaRPr sz="14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CL" sz="14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Diseñar y administrar una base de datos centralizada para almacenar la información registrada.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CL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Generar reportes de ingresos y comisiones en tiempo real para la empresa y tripulantes.</a:t>
            </a:r>
            <a:endParaRPr sz="14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CL" sz="14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Desarrollar dashboards interactivos que permitan visualizar métricas de producción y gastos por trabajador, ruta y bus.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CL" sz="14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Permitir la exportación de reportes en formatos Excel y PDF para uso de remuneraciones y jefaturas.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CL" sz="14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Desplegar el sistema en un entorno en la nube que garantice disponibilidad y escalabilidad.</a:t>
            </a:r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5" descr="EscuelaIT Duoc UC - Escuela de Informática y Telecomunicaciones Duoc UC - Duoc  UC | LinkedI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5"/>
          <p:cNvSpPr txBox="1"/>
          <p:nvPr/>
        </p:nvSpPr>
        <p:spPr>
          <a:xfrm>
            <a:off x="468538" y="415566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CL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-CL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RendiBus</a:t>
            </a:r>
            <a:r>
              <a:rPr lang="es-CL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2" name="Google Shape;302;p5"/>
          <p:cNvSpPr txBox="1"/>
          <p:nvPr/>
        </p:nvSpPr>
        <p:spPr>
          <a:xfrm>
            <a:off x="0" y="1432655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Alcances y limitaciones del proyecto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03" name="Google Shape;303;p5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w="15875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4" name="Google Shape;304;p5"/>
          <p:cNvSpPr txBox="1"/>
          <p:nvPr/>
        </p:nvSpPr>
        <p:spPr>
          <a:xfrm>
            <a:off x="2780275" y="2211450"/>
            <a:ext cx="3000000" cy="3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s-CL" sz="1300" b="1" dirty="0">
                <a:solidFill>
                  <a:schemeClr val="dk1"/>
                </a:solidFill>
              </a:rPr>
              <a:t>Alcances Funcionales</a:t>
            </a:r>
            <a:endParaRPr sz="1300" b="1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s-CL" sz="1100" dirty="0">
                <a:solidFill>
                  <a:schemeClr val="lt1"/>
                </a:solidFill>
              </a:rPr>
              <a:t>Digitalización automatizada de planillas de recaudación mediante captura fotográfica</a:t>
            </a:r>
            <a:endParaRPr sz="1100" dirty="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s-CL" sz="1100" dirty="0">
                <a:solidFill>
                  <a:schemeClr val="lt1"/>
                </a:solidFill>
              </a:rPr>
              <a:t>Procesamiento OCR de imágenes de planillas usando inteligencia artificial en Azure</a:t>
            </a:r>
            <a:endParaRPr sz="1100" dirty="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s-CL" sz="1100" dirty="0">
                <a:solidFill>
                  <a:schemeClr val="lt1"/>
                </a:solidFill>
              </a:rPr>
              <a:t>API REST para integración entre </a:t>
            </a:r>
            <a:r>
              <a:rPr lang="es-CL" sz="1100" dirty="0" err="1">
                <a:solidFill>
                  <a:schemeClr val="lt1"/>
                </a:solidFill>
              </a:rPr>
              <a:t>frontend</a:t>
            </a:r>
            <a:r>
              <a:rPr lang="es-CL" sz="1100" dirty="0">
                <a:solidFill>
                  <a:schemeClr val="lt1"/>
                </a:solidFill>
              </a:rPr>
              <a:t>, </a:t>
            </a:r>
            <a:r>
              <a:rPr lang="es-CL" sz="1100" dirty="0" err="1">
                <a:solidFill>
                  <a:schemeClr val="lt1"/>
                </a:solidFill>
              </a:rPr>
              <a:t>backend</a:t>
            </a:r>
            <a:r>
              <a:rPr lang="es-CL" sz="1100" dirty="0">
                <a:solidFill>
                  <a:schemeClr val="lt1"/>
                </a:solidFill>
              </a:rPr>
              <a:t> y servicios de nube</a:t>
            </a:r>
            <a:endParaRPr sz="1100" dirty="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s-CL" sz="1100" dirty="0">
                <a:solidFill>
                  <a:schemeClr val="lt1"/>
                </a:solidFill>
              </a:rPr>
              <a:t>Aplicación web responsiva accesible desde múltiples dispositivos</a:t>
            </a:r>
            <a:endParaRPr sz="1100" dirty="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s-CL" sz="1100" dirty="0">
                <a:solidFill>
                  <a:schemeClr val="lt1"/>
                </a:solidFill>
              </a:rPr>
              <a:t>Despliegue en nube para garantizar disponibilidad</a:t>
            </a:r>
            <a:endParaRPr sz="1100" dirty="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s-CL" sz="1100" dirty="0">
                <a:solidFill>
                  <a:schemeClr val="lt1"/>
                </a:solidFill>
              </a:rPr>
              <a:t>Optimización de tiempos en procesamiento de datos</a:t>
            </a:r>
            <a:endParaRPr sz="1100" dirty="0">
              <a:solidFill>
                <a:schemeClr val="lt1"/>
              </a:solidFill>
            </a:endParaRPr>
          </a:p>
        </p:txBody>
      </p:sp>
      <p:sp>
        <p:nvSpPr>
          <p:cNvPr id="305" name="Google Shape;305;p5"/>
          <p:cNvSpPr txBox="1"/>
          <p:nvPr/>
        </p:nvSpPr>
        <p:spPr>
          <a:xfrm>
            <a:off x="7005000" y="2160750"/>
            <a:ext cx="3000000" cy="3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300" b="1">
                <a:solidFill>
                  <a:schemeClr val="dk1"/>
                </a:solidFill>
              </a:rPr>
              <a:t>Limitaciones de Alcance, se eliminaron: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F7F7F7"/>
              </a:buClr>
              <a:buSzPts val="1100"/>
              <a:buChar char="●"/>
            </a:pPr>
            <a:r>
              <a:rPr lang="es-CL" sz="1100" b="1">
                <a:solidFill>
                  <a:srgbClr val="F7F7F7"/>
                </a:solidFill>
              </a:rPr>
              <a:t>Dashboards y visualización BI avanzada</a:t>
            </a:r>
            <a:endParaRPr sz="1100" b="1">
              <a:solidFill>
                <a:srgbClr val="F7F7F7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F7F7F7"/>
              </a:buClr>
              <a:buSzPts val="1100"/>
              <a:buChar char="●"/>
            </a:pPr>
            <a:r>
              <a:rPr lang="es-CL" sz="1100" b="1">
                <a:solidFill>
                  <a:srgbClr val="F7F7F7"/>
                </a:solidFill>
              </a:rPr>
              <a:t>Exportación a Excel/PDF/comprobantes</a:t>
            </a:r>
            <a:endParaRPr sz="1100" b="1">
              <a:solidFill>
                <a:srgbClr val="F7F7F7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F7F7F7"/>
              </a:buClr>
              <a:buSzPts val="1100"/>
              <a:buChar char="●"/>
            </a:pPr>
            <a:r>
              <a:rPr lang="es-CL" sz="1100" b="1">
                <a:solidFill>
                  <a:srgbClr val="F7F7F7"/>
                </a:solidFill>
              </a:rPr>
              <a:t>Módulo de reportería complejo</a:t>
            </a:r>
            <a:endParaRPr sz="1100" b="1">
              <a:solidFill>
                <a:srgbClr val="F7F7F7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F7F7F7"/>
              </a:buClr>
              <a:buSzPts val="1100"/>
              <a:buChar char="●"/>
            </a:pPr>
            <a:r>
              <a:rPr lang="es-CL" sz="1100" b="1">
                <a:solidFill>
                  <a:srgbClr val="F7F7F7"/>
                </a:solidFill>
              </a:rPr>
              <a:t>Capacitación y transferencia formal a InterBus</a:t>
            </a:r>
            <a:endParaRPr sz="1100" b="1">
              <a:solidFill>
                <a:srgbClr val="F7F7F7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F7F7F7"/>
              </a:buClr>
              <a:buSzPts val="1100"/>
              <a:buChar char="●"/>
            </a:pPr>
            <a:r>
              <a:rPr lang="es-CL" sz="1100" b="1">
                <a:solidFill>
                  <a:srgbClr val="F7F7F7"/>
                </a:solidFill>
              </a:rPr>
              <a:t>Documentación extendida de usuario final</a:t>
            </a:r>
            <a:endParaRPr sz="1100" b="1">
              <a:solidFill>
                <a:srgbClr val="F7F7F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300" b="1">
                <a:solidFill>
                  <a:schemeClr val="dk1"/>
                </a:solidFill>
              </a:rPr>
              <a:t>Limitaciones Técnicas: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F7F7F7"/>
              </a:buClr>
              <a:buSzPts val="1100"/>
              <a:buChar char="●"/>
            </a:pPr>
            <a:r>
              <a:rPr lang="es-CL" sz="1100">
                <a:solidFill>
                  <a:srgbClr val="F7F7F7"/>
                </a:solidFill>
              </a:rPr>
              <a:t>Dependencia de la calidad de las imágenes capturadas</a:t>
            </a:r>
            <a:endParaRPr sz="1100">
              <a:solidFill>
                <a:srgbClr val="F7F7F7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F7F7F7"/>
              </a:buClr>
              <a:buSzPts val="1100"/>
              <a:buChar char="●"/>
            </a:pPr>
            <a:r>
              <a:rPr lang="es-CL" sz="1100">
                <a:solidFill>
                  <a:srgbClr val="F7F7F7"/>
                </a:solidFill>
              </a:rPr>
              <a:t>Posibles errores en lectura de escritura manual poco legible</a:t>
            </a:r>
            <a:endParaRPr sz="1100">
              <a:solidFill>
                <a:srgbClr val="F7F7F7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F7F7F7"/>
              </a:buClr>
              <a:buSzPts val="1100"/>
              <a:buChar char="●"/>
            </a:pPr>
            <a:r>
              <a:rPr lang="es-CL" sz="1100">
                <a:solidFill>
                  <a:srgbClr val="F7F7F7"/>
                </a:solidFill>
              </a:rPr>
              <a:t>Necesidad de validación manual para datos críticos</a:t>
            </a:r>
            <a:endParaRPr sz="1100">
              <a:solidFill>
                <a:srgbClr val="F7F7F7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6" descr="EscuelaIT Duoc UC - Escuela de Informática y Telecomunicaciones Duoc UC - Duoc  UC | LinkedI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6"/>
          <p:cNvSpPr txBox="1"/>
          <p:nvPr/>
        </p:nvSpPr>
        <p:spPr>
          <a:xfrm>
            <a:off x="449363" y="41557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CL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-CL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RendiBus</a:t>
            </a:r>
            <a:r>
              <a:rPr lang="es-CL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2" name="Google Shape;312;p6"/>
          <p:cNvSpPr txBox="1"/>
          <p:nvPr/>
        </p:nvSpPr>
        <p:spPr>
          <a:xfrm>
            <a:off x="0" y="1119878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Metodología de trabajo para el desarrollo del proyecto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3" name="Google Shape;313;p6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w="15875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4" name="Google Shape;314;p6"/>
          <p:cNvSpPr txBox="1"/>
          <p:nvPr/>
        </p:nvSpPr>
        <p:spPr>
          <a:xfrm>
            <a:off x="746868" y="2128060"/>
            <a:ext cx="6162900" cy="3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2385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entury Gothic"/>
              <a:buNone/>
            </a:pPr>
            <a:r>
              <a:rPr lang="es-CL" sz="1300" b="0" i="0" u="none" strike="noStrike" dirty="0">
                <a:solidFill>
                  <a:srgbClr val="F7F7F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 utilizará la metodología cascada ya que el proyecto se enfocará en una estructura secuencial y lineal donde cada fase debe completarse antes de pasar a la siguiente, permitiendo una planificación clara y control de calidad en cada etapa.</a:t>
            </a:r>
            <a:endParaRPr sz="1300" b="0" dirty="0">
              <a:solidFill>
                <a:srgbClr val="F7F7F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entury Gothic"/>
              <a:buNone/>
            </a:pPr>
            <a:endParaRPr sz="1300" b="1" dirty="0">
              <a:solidFill>
                <a:srgbClr val="F7F7F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entury Gothic"/>
              <a:buNone/>
            </a:pPr>
            <a:r>
              <a:rPr lang="es-CL" sz="1300" b="1" dirty="0">
                <a:solidFill>
                  <a:srgbClr val="F7F7F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Etapas del proyecto:</a:t>
            </a:r>
            <a:endParaRPr b="1" dirty="0">
              <a:solidFill>
                <a:srgbClr val="F7F7F7"/>
              </a:solidFill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7F7F7"/>
              </a:buClr>
              <a:buSzPts val="1300"/>
              <a:buFont typeface="Century Gothic"/>
              <a:buAutoNum type="arabicPeriod"/>
            </a:pPr>
            <a:r>
              <a:rPr lang="es-CL" sz="1300" dirty="0">
                <a:solidFill>
                  <a:srgbClr val="F7F7F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Levantamiento de requerimientos y análisis - Definición de funcionalidades y especificaciones técnicas.</a:t>
            </a:r>
            <a:endParaRPr dirty="0">
              <a:solidFill>
                <a:srgbClr val="F7F7F7"/>
              </a:solidFill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7F7F7"/>
              </a:buClr>
              <a:buSzPts val="1300"/>
              <a:buFont typeface="Century Gothic"/>
              <a:buAutoNum type="arabicPeriod"/>
            </a:pPr>
            <a:r>
              <a:rPr lang="es-CL" sz="1300" dirty="0">
                <a:solidFill>
                  <a:srgbClr val="F7F7F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Diseño de interfaz y base de datos - Arquitectura del sistema y diseño UX/UI.</a:t>
            </a:r>
            <a:endParaRPr dirty="0">
              <a:solidFill>
                <a:srgbClr val="F7F7F7"/>
              </a:solidFill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7F7F7"/>
              </a:buClr>
              <a:buSzPts val="1300"/>
              <a:buFont typeface="Century Gothic"/>
              <a:buAutoNum type="arabicPeriod"/>
            </a:pPr>
            <a:r>
              <a:rPr lang="es-CL" sz="1300" dirty="0">
                <a:solidFill>
                  <a:srgbClr val="F7F7F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Desarrollo de módulos principales - Frontend web responsivo y API REST.</a:t>
            </a:r>
            <a:endParaRPr dirty="0">
              <a:solidFill>
                <a:srgbClr val="F7F7F7"/>
              </a:solidFill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7F7F7"/>
              </a:buClr>
              <a:buSzPts val="1300"/>
              <a:buFont typeface="Century Gothic"/>
              <a:buAutoNum type="arabicPeriod"/>
            </a:pPr>
            <a:r>
              <a:rPr lang="es-CL" sz="1300" dirty="0">
                <a:solidFill>
                  <a:srgbClr val="F7F7F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Integración con servicio de nube OCR - Implementación de procesamiento automático de imágenes.</a:t>
            </a:r>
            <a:endParaRPr dirty="0">
              <a:solidFill>
                <a:srgbClr val="F7F7F7"/>
              </a:solidFill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7F7F7"/>
              </a:buClr>
              <a:buSzPts val="1300"/>
              <a:buFont typeface="Century Gothic"/>
              <a:buAutoNum type="arabicPeriod"/>
            </a:pPr>
            <a:r>
              <a:rPr lang="es-CL" sz="1300" dirty="0">
                <a:solidFill>
                  <a:srgbClr val="F7F7F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Pruebas funcionales - </a:t>
            </a:r>
            <a:r>
              <a:rPr lang="es-CL" sz="1300" dirty="0" err="1">
                <a:solidFill>
                  <a:srgbClr val="F7F7F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Testing</a:t>
            </a:r>
            <a:r>
              <a:rPr lang="es-CL" sz="1300" dirty="0">
                <a:solidFill>
                  <a:srgbClr val="F7F7F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integración y validación con datos reales.</a:t>
            </a:r>
            <a:endParaRPr dirty="0">
              <a:solidFill>
                <a:srgbClr val="F7F7F7"/>
              </a:solidFill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7F7F7"/>
              </a:buClr>
              <a:buSzPts val="1300"/>
              <a:buFont typeface="Century Gothic"/>
              <a:buAutoNum type="arabicPeriod"/>
            </a:pPr>
            <a:r>
              <a:rPr lang="es-CL" sz="1300" dirty="0">
                <a:solidFill>
                  <a:srgbClr val="F7F7F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Implementación y documentación final - Despliegue en la nube y documentación técnica.</a:t>
            </a:r>
            <a:endParaRPr dirty="0">
              <a:solidFill>
                <a:srgbClr val="F7F7F7"/>
              </a:solidFill>
            </a:endParaRPr>
          </a:p>
        </p:txBody>
      </p:sp>
      <p:pic>
        <p:nvPicPr>
          <p:cNvPr id="315" name="Google Shape;315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21053" y="2499949"/>
            <a:ext cx="4006443" cy="260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7" descr="EscuelaIT Duoc UC - Escuela de Informática y Telecomunicaciones Duoc UC - Duoc  UC | LinkedI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7"/>
          <p:cNvSpPr txBox="1"/>
          <p:nvPr/>
        </p:nvSpPr>
        <p:spPr>
          <a:xfrm>
            <a:off x="449363" y="41557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CL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-CL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RendiBus</a:t>
            </a:r>
            <a:r>
              <a:rPr lang="es-CL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2" name="Google Shape;322;p7"/>
          <p:cNvSpPr txBox="1"/>
          <p:nvPr/>
        </p:nvSpPr>
        <p:spPr>
          <a:xfrm>
            <a:off x="1" y="834713"/>
            <a:ext cx="1219199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Cronograma para el desarrollo del proyecto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23" name="Google Shape;323;p7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w="15875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24" name="Google Shape;324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3501" y="1577456"/>
            <a:ext cx="10024997" cy="4667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8" descr="EscuelaIT Duoc UC - Escuela de Informática y Telecomunicaciones Duoc UC - Duoc  UC | LinkedI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8"/>
          <p:cNvSpPr txBox="1"/>
          <p:nvPr/>
        </p:nvSpPr>
        <p:spPr>
          <a:xfrm>
            <a:off x="449338" y="4456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CL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-CL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RendiBus</a:t>
            </a:r>
            <a:r>
              <a:rPr lang="es-CL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" name="Google Shape;331;p8"/>
          <p:cNvSpPr txBox="1"/>
          <p:nvPr/>
        </p:nvSpPr>
        <p:spPr>
          <a:xfrm>
            <a:off x="0" y="1432655"/>
            <a:ext cx="1219199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Arquitectura del software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32" name="Google Shape;332;p8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w="15875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33" name="Google Shape;333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38599" y="2251423"/>
            <a:ext cx="4114800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9" descr="EscuelaIT Duoc UC - Escuela de Informática y Telecomunicaciones Duoc UC - Duoc  UC | LinkedI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9"/>
          <p:cNvSpPr txBox="1"/>
          <p:nvPr/>
        </p:nvSpPr>
        <p:spPr>
          <a:xfrm>
            <a:off x="468538" y="415566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CL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-CL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RendiBus</a:t>
            </a:r>
            <a:r>
              <a:rPr lang="es-CL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0" name="Google Shape;340;p9"/>
          <p:cNvSpPr txBox="1"/>
          <p:nvPr/>
        </p:nvSpPr>
        <p:spPr>
          <a:xfrm>
            <a:off x="-223112" y="1432655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 de datos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41" name="Google Shape;341;p9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w="15875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42" name="Google Shape;342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3938" y="2186649"/>
            <a:ext cx="4744125" cy="375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Sala de reuniones Ion">
  <a:themeElements>
    <a:clrScheme name="Sala de reuniones Ion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1005</Words>
  <Application>Microsoft Office PowerPoint</Application>
  <PresentationFormat>Panorámica</PresentationFormat>
  <Paragraphs>104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Calibri</vt:lpstr>
      <vt:lpstr>Noto Sans Symbols</vt:lpstr>
      <vt:lpstr>Century Gothic</vt:lpstr>
      <vt:lpstr>Arial</vt:lpstr>
      <vt:lpstr>Sala de reuniones 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Gerardo Galan Cruz</dc:creator>
  <cp:lastModifiedBy>Alexis Vidal</cp:lastModifiedBy>
  <cp:revision>1</cp:revision>
  <dcterms:created xsi:type="dcterms:W3CDTF">2023-10-28T21:12:11Z</dcterms:created>
  <dcterms:modified xsi:type="dcterms:W3CDTF">2025-10-14T23:39:26Z</dcterms:modified>
</cp:coreProperties>
</file>